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366" r:id="rId2"/>
    <p:sldId id="368" r:id="rId3"/>
    <p:sldId id="393" r:id="rId4"/>
    <p:sldId id="394" r:id="rId5"/>
    <p:sldId id="397" r:id="rId6"/>
    <p:sldId id="398" r:id="rId7"/>
    <p:sldId id="399" r:id="rId8"/>
    <p:sldId id="400" r:id="rId9"/>
    <p:sldId id="401" r:id="rId10"/>
    <p:sldId id="402" r:id="rId11"/>
    <p:sldId id="403" r:id="rId12"/>
    <p:sldId id="404" r:id="rId13"/>
    <p:sldId id="382" r:id="rId14"/>
    <p:sldId id="384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419" autoAdjust="0"/>
    <p:restoredTop sz="78121"/>
  </p:normalViewPr>
  <p:slideViewPr>
    <p:cSldViewPr snapToGrid="0" snapToObjects="1">
      <p:cViewPr varScale="1">
        <p:scale>
          <a:sx n="107" d="100"/>
          <a:sy n="107" d="100"/>
        </p:scale>
        <p:origin x="-128" y="-1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interSettings" Target="printerSettings/printerSettings1.bin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51A747-9665-7048-85A9-219A20BF8E11}" type="datetimeFigureOut">
              <a:rPr lang="en-US" smtClean="0"/>
              <a:t>8/16/20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03A099-37C4-7642-9CFD-DFABEA82D8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3998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4FF7E1-1966-4848-8114-099C93624AF5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86040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8/16/20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8/16/20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8/16/20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8/16/20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8/16/20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8/16/20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8/16/20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09600" y="1600201"/>
            <a:ext cx="10972800" cy="4525963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</p:spPr>
        <p:txBody>
          <a:bodyPr/>
          <a:lstStyle>
            <a:lvl1pPr>
              <a:defRPr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245225"/>
            <a:ext cx="38608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245225"/>
            <a:ext cx="2844800" cy="476250"/>
          </a:xfrm>
        </p:spPr>
        <p:txBody>
          <a:bodyPr/>
          <a:lstStyle>
            <a:lvl1pPr>
              <a:defRPr/>
            </a:lvl1pPr>
          </a:lstStyle>
          <a:p>
            <a:fld id="{36FE996F-5098-4E4C-B46C-AF6CB00A87E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8191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8/16/20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8/16/20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8/16/20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8/16/20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8/16/20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8/16/20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0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8/16/20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  <p:sldLayoutId id="2147483669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4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9.jpeg"/><Relationship Id="rId3" Type="http://schemas.openxmlformats.org/officeDocument/2006/relationships/image" Target="../media/image20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4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4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.jpeg"/><Relationship Id="rId3" Type="http://schemas.openxmlformats.org/officeDocument/2006/relationships/image" Target="../media/image1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CE 3372 Water Systems Design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DRINKING WATER storage Part 1 (FALL 2020)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01328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ahoma" charset="0"/>
              </a:rPr>
              <a:t>Standpipes and Reservoirs</a:t>
            </a:r>
          </a:p>
        </p:txBody>
      </p:sp>
      <p:pic>
        <p:nvPicPr>
          <p:cNvPr id="17411" name="Picture 5" descr="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3601" y="2590800"/>
            <a:ext cx="3365500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2" name="Picture 7" descr="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800" y="2133600"/>
            <a:ext cx="3683000" cy="2190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3" name="Picture 9" descr="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9600" y="4495801"/>
            <a:ext cx="2819400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63837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ahoma" charset="0"/>
              </a:rPr>
              <a:t>Freshmix</a:t>
            </a:r>
            <a:r>
              <a:rPr lang="en-US">
                <a:latin typeface="Tahoma" charset="0"/>
                <a:cs typeface="Arial" charset="0"/>
              </a:rPr>
              <a:t>™ Standpipe Mixing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latin typeface="Tahoma" charset="0"/>
            </a:endParaRPr>
          </a:p>
        </p:txBody>
      </p:sp>
      <p:pic>
        <p:nvPicPr>
          <p:cNvPr id="18436" name="Picture 5" descr="Freshmix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00" y="1676400"/>
            <a:ext cx="6807200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302596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0" y="304800"/>
            <a:ext cx="9855200" cy="1143000"/>
          </a:xfrm>
        </p:spPr>
        <p:txBody>
          <a:bodyPr/>
          <a:lstStyle/>
          <a:p>
            <a:r>
              <a:rPr lang="en-US">
                <a:latin typeface="Tahoma" charset="0"/>
              </a:rPr>
              <a:t>Composite Elevated Tanks</a:t>
            </a:r>
          </a:p>
        </p:txBody>
      </p:sp>
      <p:pic>
        <p:nvPicPr>
          <p:cNvPr id="19459" name="Picture 5" descr="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4800" y="2209801"/>
            <a:ext cx="3776133" cy="3743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0" name="Picture 7" descr="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1" y="3810001"/>
            <a:ext cx="2095500" cy="277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1708" name="Group 204"/>
          <p:cNvGraphicFramePr>
            <a:graphicFrameLocks noGrp="1"/>
          </p:cNvGraphicFramePr>
          <p:nvPr>
            <p:ph idx="1"/>
          </p:nvPr>
        </p:nvGraphicFramePr>
        <p:xfrm>
          <a:off x="1625600" y="1905000"/>
          <a:ext cx="5689600" cy="1830388"/>
        </p:xfrm>
        <a:graphic>
          <a:graphicData uri="http://schemas.openxmlformats.org/drawingml/2006/table">
            <a:tbl>
              <a:tblPr/>
              <a:tblGrid>
                <a:gridCol w="1422400"/>
                <a:gridCol w="1320800"/>
                <a:gridCol w="1219200"/>
                <a:gridCol w="1727200"/>
              </a:tblGrid>
              <a:tr h="180975">
                <a:tc gridSpan="4"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Standard CET Dimensions</a:t>
                      </a:r>
                      <a:endParaRPr kumimoji="0" 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58788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Capacity</a:t>
                      </a:r>
                    </a:p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(in U.S. gallons) </a:t>
                      </a: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Tank Diameter</a:t>
                      </a:r>
                    </a:p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(in feet) </a:t>
                      </a: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Head Range</a:t>
                      </a:r>
                    </a:p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(in feet) </a:t>
                      </a:r>
                      <a:endParaRPr kumimoji="0" 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Pedestal Diameter</a:t>
                      </a:r>
                    </a:p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(in feet) </a:t>
                      </a: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06375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1,000,000 </a:t>
                      </a: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70 </a:t>
                      </a: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40 </a:t>
                      </a: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36 </a:t>
                      </a: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15900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1,500,000 </a:t>
                      </a: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87 </a:t>
                      </a: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40 </a:t>
                      </a: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48 </a:t>
                      </a: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17488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2,000,000 </a:t>
                      </a: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94 </a:t>
                      </a: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45 </a:t>
                      </a: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52 </a:t>
                      </a: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15900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2,500,000 </a:t>
                      </a: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105 </a:t>
                      </a: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45 </a:t>
                      </a: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60 </a:t>
                      </a: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17488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3,000,000 </a:t>
                      </a: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118 </a:t>
                      </a: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45 </a:t>
                      </a: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64 </a:t>
                      </a:r>
                      <a:endParaRPr kumimoji="0" 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392957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6" y="-34170"/>
            <a:ext cx="10364451" cy="1596177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ea typeface="+mj-ea"/>
                <a:cs typeface="+mj-cs"/>
              </a:rPr>
              <a:t>Typical installation</a:t>
            </a:r>
            <a:endParaRPr lang="en-US" dirty="0">
              <a:ea typeface="+mj-ea"/>
              <a:cs typeface="+mj-cs"/>
            </a:endParaRPr>
          </a:p>
        </p:txBody>
      </p:sp>
      <p:pic>
        <p:nvPicPr>
          <p:cNvPr id="3379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613" y="1317934"/>
            <a:ext cx="6957324" cy="42899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79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5224" y="1317935"/>
            <a:ext cx="4123004" cy="4304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235521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6" y="36053"/>
            <a:ext cx="10364451" cy="1596177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ea typeface="+mj-ea"/>
                <a:cs typeface="+mj-cs"/>
              </a:rPr>
              <a:t>Underground “tank”</a:t>
            </a:r>
            <a:endParaRPr lang="en-US" dirty="0">
              <a:ea typeface="+mj-ea"/>
              <a:cs typeface="+mj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228601" y="1511301"/>
            <a:ext cx="6398684" cy="4297363"/>
          </a:xfrm>
          <a:prstGeom prst="rect">
            <a:avLst/>
          </a:prstGeom>
        </p:spPr>
        <p:txBody>
          <a:bodyPr/>
          <a:lstStyle/>
          <a:p>
            <a:pPr eaLnBrk="1" fontAlgn="auto" hangingPunct="1">
              <a:spcAft>
                <a:spcPts val="0"/>
              </a:spcAft>
              <a:buFont typeface="Calisto MT" pitchFamily="18" charset="0"/>
              <a:buChar char="•"/>
              <a:defRPr/>
            </a:pPr>
            <a:r>
              <a:rPr lang="en-US" sz="2000" dirty="0" smtClean="0">
                <a:ea typeface="+mn-ea"/>
                <a:cs typeface="+mn-cs"/>
              </a:rPr>
              <a:t>More than a hole in the ground</a:t>
            </a:r>
          </a:p>
          <a:p>
            <a:pPr lvl="1" eaLnBrk="1" fontAlgn="auto" hangingPunct="1">
              <a:spcAft>
                <a:spcPts val="0"/>
              </a:spcAft>
              <a:buClr>
                <a:schemeClr val="bg2">
                  <a:lumMod val="60000"/>
                  <a:lumOff val="40000"/>
                </a:schemeClr>
              </a:buClr>
              <a:buFont typeface="Calisto MT" pitchFamily="18" charset="0"/>
              <a:buChar char="•"/>
              <a:defRPr/>
            </a:pPr>
            <a:r>
              <a:rPr lang="en-US" sz="2000" dirty="0" smtClean="0">
                <a:ea typeface="+mn-ea"/>
              </a:rPr>
              <a:t>Needs structure to support surface loads</a:t>
            </a:r>
          </a:p>
          <a:p>
            <a:pPr lvl="1" eaLnBrk="1" fontAlgn="auto" hangingPunct="1">
              <a:spcAft>
                <a:spcPts val="0"/>
              </a:spcAft>
              <a:buClr>
                <a:schemeClr val="bg2">
                  <a:lumMod val="60000"/>
                  <a:lumOff val="40000"/>
                </a:schemeClr>
              </a:buClr>
              <a:buFont typeface="Calisto MT" pitchFamily="18" charset="0"/>
              <a:buChar char="•"/>
              <a:defRPr/>
            </a:pPr>
            <a:r>
              <a:rPr lang="en-US" sz="2000" dirty="0" smtClean="0">
                <a:ea typeface="+mn-ea"/>
              </a:rPr>
              <a:t>Needs a way to drain completely (usually a pump)</a:t>
            </a:r>
            <a:endParaRPr lang="en-US" sz="2000" dirty="0">
              <a:ea typeface="+mn-ea"/>
            </a:endParaRPr>
          </a:p>
        </p:txBody>
      </p:sp>
      <p:pic>
        <p:nvPicPr>
          <p:cNvPr id="35843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777" y="3692361"/>
            <a:ext cx="4113087" cy="292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44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7405" y="4081474"/>
            <a:ext cx="5405928" cy="22469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45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9861" y="1511300"/>
            <a:ext cx="4288367" cy="2401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30310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ea typeface="+mj-ea"/>
                <a:cs typeface="+mj-cs"/>
              </a:rPr>
              <a:t>Storage</a:t>
            </a:r>
            <a:endParaRPr lang="en-US" dirty="0">
              <a:ea typeface="+mj-ea"/>
              <a:cs typeface="+mj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609600" y="989349"/>
            <a:ext cx="11270918" cy="5344204"/>
          </a:xfrm>
          <a:prstGeom prst="rect">
            <a:avLst/>
          </a:prstGeom>
        </p:spPr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buFont typeface="Calisto MT" pitchFamily="18" charset="0"/>
              <a:buChar char="•"/>
              <a:defRPr/>
            </a:pPr>
            <a:r>
              <a:rPr lang="en-US" dirty="0" smtClean="0">
                <a:ea typeface="+mn-ea"/>
                <a:cs typeface="+mn-cs"/>
              </a:rPr>
              <a:t>Storage is used in water supply, storm water management, and wastewater systems for a variety of reasons. </a:t>
            </a:r>
          </a:p>
          <a:p>
            <a:pPr lvl="1" eaLnBrk="1" fontAlgn="auto" hangingPunct="1">
              <a:spcAft>
                <a:spcPts val="0"/>
              </a:spcAft>
              <a:buClr>
                <a:schemeClr val="bg2">
                  <a:lumMod val="60000"/>
                  <a:lumOff val="40000"/>
                </a:schemeClr>
              </a:buClr>
              <a:buFont typeface="Calisto MT" pitchFamily="18" charset="0"/>
              <a:buChar char="•"/>
              <a:defRPr/>
            </a:pPr>
            <a:r>
              <a:rPr lang="en-US" dirty="0" smtClean="0">
                <a:ea typeface="+mn-ea"/>
              </a:rPr>
              <a:t>SERVICE STORAGE </a:t>
            </a:r>
            <a:endParaRPr lang="en-US" dirty="0"/>
          </a:p>
          <a:p>
            <a:pPr lvl="2">
              <a:buClr>
                <a:schemeClr val="bg2">
                  <a:lumMod val="60000"/>
                  <a:lumOff val="40000"/>
                </a:schemeClr>
              </a:buClr>
              <a:buFont typeface="Calisto MT" pitchFamily="18" charset="0"/>
              <a:buChar char="•"/>
              <a:defRPr/>
            </a:pPr>
            <a:r>
              <a:rPr lang="en-US" dirty="0" smtClean="0">
                <a:ea typeface="+mn-ea"/>
              </a:rPr>
              <a:t>flow equalization — generally things are designed for a particular steady flow rate and storage can be used to accommodate variable flow rates in a system.</a:t>
            </a:r>
          </a:p>
          <a:p>
            <a:pPr lvl="2">
              <a:buClr>
                <a:schemeClr val="bg2">
                  <a:lumMod val="60000"/>
                  <a:lumOff val="40000"/>
                </a:schemeClr>
              </a:buClr>
              <a:buFont typeface="Calisto MT" pitchFamily="18" charset="0"/>
              <a:buChar char="•"/>
              <a:defRPr/>
            </a:pPr>
            <a:r>
              <a:rPr lang="en-US" dirty="0" smtClean="0"/>
              <a:t>Pressure zone maintenance</a:t>
            </a:r>
            <a:endParaRPr lang="en-US" dirty="0" smtClean="0">
              <a:ea typeface="+mn-ea"/>
            </a:endParaRPr>
          </a:p>
          <a:p>
            <a:pPr lvl="1" eaLnBrk="1" fontAlgn="auto" hangingPunct="1">
              <a:spcAft>
                <a:spcPts val="0"/>
              </a:spcAft>
              <a:buClr>
                <a:schemeClr val="bg2">
                  <a:lumMod val="60000"/>
                  <a:lumOff val="40000"/>
                </a:schemeClr>
              </a:buClr>
              <a:buFont typeface="Calisto MT" pitchFamily="18" charset="0"/>
              <a:buChar char="•"/>
              <a:defRPr/>
            </a:pPr>
            <a:r>
              <a:rPr lang="en-US" dirty="0" smtClean="0"/>
              <a:t>EMERGENCY STORAGE </a:t>
            </a:r>
          </a:p>
          <a:p>
            <a:pPr lvl="2">
              <a:buClr>
                <a:schemeClr val="bg2">
                  <a:lumMod val="60000"/>
                  <a:lumOff val="40000"/>
                </a:schemeClr>
              </a:buClr>
              <a:buFont typeface="Calisto MT" pitchFamily="18" charset="0"/>
              <a:buChar char="•"/>
              <a:defRPr/>
            </a:pPr>
            <a:r>
              <a:rPr lang="en-US" dirty="0" smtClean="0"/>
              <a:t>used to provide supply during repairs and other system interrupts</a:t>
            </a:r>
          </a:p>
          <a:p>
            <a:pPr lvl="1" eaLnBrk="1" fontAlgn="auto" hangingPunct="1">
              <a:spcAft>
                <a:spcPts val="0"/>
              </a:spcAft>
              <a:buClr>
                <a:schemeClr val="bg2">
                  <a:lumMod val="60000"/>
                  <a:lumOff val="40000"/>
                </a:schemeClr>
              </a:buClr>
              <a:buFont typeface="Calisto MT" pitchFamily="18" charset="0"/>
              <a:buChar char="•"/>
              <a:defRPr/>
            </a:pPr>
            <a:r>
              <a:rPr lang="en-US" dirty="0" smtClean="0"/>
              <a:t>FIRE </a:t>
            </a:r>
            <a:r>
              <a:rPr lang="en-US" dirty="0"/>
              <a:t>STORAGE </a:t>
            </a:r>
            <a:endParaRPr lang="en-US" dirty="0" smtClean="0"/>
          </a:p>
          <a:p>
            <a:pPr lvl="2">
              <a:buClr>
                <a:schemeClr val="bg2">
                  <a:lumMod val="60000"/>
                  <a:lumOff val="40000"/>
                </a:schemeClr>
              </a:buClr>
              <a:buFont typeface="Calisto MT" pitchFamily="18" charset="0"/>
              <a:buChar char="•"/>
              <a:defRPr/>
            </a:pPr>
            <a:r>
              <a:rPr lang="en-US" dirty="0" smtClean="0"/>
              <a:t>used </a:t>
            </a:r>
            <a:r>
              <a:rPr lang="en-US" dirty="0"/>
              <a:t>to provide supply during fire fighting activities </a:t>
            </a:r>
            <a:r>
              <a:rPr lang="mr-IN" dirty="0"/>
              <a:t>–</a:t>
            </a:r>
            <a:r>
              <a:rPr lang="en-US" dirty="0"/>
              <a:t> could logically be considered as part of </a:t>
            </a:r>
            <a:r>
              <a:rPr lang="en-US" dirty="0" smtClean="0"/>
              <a:t>emergency</a:t>
            </a:r>
            <a:endParaRPr lang="en-US" dirty="0" smtClean="0">
              <a:ea typeface="+mn-ea"/>
            </a:endParaRPr>
          </a:p>
          <a:p>
            <a:pPr eaLnBrk="1" fontAlgn="auto" hangingPunct="1">
              <a:spcAft>
                <a:spcPts val="0"/>
              </a:spcAft>
              <a:buFont typeface="Calisto MT" pitchFamily="18" charset="0"/>
              <a:buChar char="•"/>
              <a:defRPr/>
            </a:pPr>
            <a:r>
              <a:rPr lang="en-US" dirty="0" smtClean="0">
                <a:ea typeface="+mn-ea"/>
                <a:cs typeface="+mn-cs"/>
              </a:rPr>
              <a:t>Storage is either elevated (above grade), at grade (reservoir, tanks, ponds, etc.) or below grade (subsurface vaults — NOT AQUIFERS). </a:t>
            </a:r>
          </a:p>
        </p:txBody>
      </p:sp>
    </p:spTree>
    <p:extLst>
      <p:ext uri="{BB962C8B-B14F-4D97-AF65-F5344CB8AC3E}">
        <p14:creationId xmlns:p14="http://schemas.microsoft.com/office/powerpoint/2010/main" val="8845276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ahoma" charset="0"/>
              </a:rPr>
              <a:t>Surface Reservoirs	</a:t>
            </a:r>
          </a:p>
        </p:txBody>
      </p:sp>
      <p:sp>
        <p:nvSpPr>
          <p:cNvPr id="819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latin typeface="Tahoma" charset="0"/>
              </a:rPr>
              <a:t>Where natural elevation is high enough</a:t>
            </a:r>
          </a:p>
          <a:p>
            <a:r>
              <a:rPr lang="en-US">
                <a:latin typeface="Tahoma" charset="0"/>
              </a:rPr>
              <a:t>For inexpensive pumped storage</a:t>
            </a:r>
          </a:p>
          <a:p>
            <a:r>
              <a:rPr lang="en-US">
                <a:latin typeface="Tahoma" charset="0"/>
              </a:rPr>
              <a:t>Covered for protection (contamination, algae growth, evaporation)</a:t>
            </a:r>
          </a:p>
          <a:p>
            <a:r>
              <a:rPr lang="en-US">
                <a:latin typeface="Tahoma" charset="0"/>
              </a:rPr>
              <a:t>Good temperature control</a:t>
            </a:r>
          </a:p>
        </p:txBody>
      </p:sp>
      <p:pic>
        <p:nvPicPr>
          <p:cNvPr id="8198" name="Picture 2"/>
          <p:cNvPicPr>
            <a:picLocks noChangeAspect="1" noChangeArrowheads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1200" y="4428023"/>
            <a:ext cx="5588000" cy="22998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884840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ahoma" charset="0"/>
              </a:rPr>
              <a:t>Standpipes</a:t>
            </a:r>
          </a:p>
        </p:txBody>
      </p:sp>
      <p:sp>
        <p:nvSpPr>
          <p:cNvPr id="9219" name="Content Placeholder 2"/>
          <p:cNvSpPr>
            <a:spLocks noGrp="1"/>
          </p:cNvSpPr>
          <p:nvPr>
            <p:ph idx="1"/>
          </p:nvPr>
        </p:nvSpPr>
        <p:spPr>
          <a:xfrm>
            <a:off x="304800" y="2057400"/>
            <a:ext cx="10363200" cy="4114800"/>
          </a:xfrm>
        </p:spPr>
        <p:txBody>
          <a:bodyPr/>
          <a:lstStyle/>
          <a:p>
            <a:r>
              <a:rPr lang="en-US">
                <a:latin typeface="Tahoma" charset="0"/>
              </a:rPr>
              <a:t>Vertical cylindrical pipe</a:t>
            </a:r>
          </a:p>
          <a:p>
            <a:r>
              <a:rPr lang="en-US">
                <a:latin typeface="Tahoma" charset="0"/>
              </a:rPr>
              <a:t>Height &gt; diameter</a:t>
            </a:r>
          </a:p>
          <a:p>
            <a:r>
              <a:rPr lang="en-US">
                <a:latin typeface="Tahoma" charset="0"/>
              </a:rPr>
              <a:t>Useful storage = volume above elevation needed for minimum pressure</a:t>
            </a:r>
          </a:p>
          <a:p>
            <a:r>
              <a:rPr lang="en-US">
                <a:latin typeface="Tahoma" charset="0"/>
              </a:rPr>
              <a:t>Low storage useful for emergencies</a:t>
            </a:r>
          </a:p>
          <a:p>
            <a:r>
              <a:rPr lang="en-US">
                <a:latin typeface="Tahoma" charset="0"/>
              </a:rPr>
              <a:t>Steel, reinforced concrete</a:t>
            </a:r>
          </a:p>
        </p:txBody>
      </p:sp>
      <p:sp>
        <p:nvSpPr>
          <p:cNvPr id="9220" name="Date Placeholder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>
              <a:defRPr sz="28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eaLnBrk="0" hangingPunct="0">
              <a:buFont typeface="Wingdings" charset="0"/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eaLnBrk="0" hangingPunct="0">
              <a:buFont typeface="Wingdings" charset="0"/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eaLnBrk="0" hangingPunct="0">
              <a:buFont typeface="Wingdings" charset="0"/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eaLnBrk="0" hangingPunct="0">
              <a:buFont typeface="Wingdings" charset="0"/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fld id="{451193C6-BB90-E24F-8D3F-2BA7882CB0EE}" type="datetime1">
              <a:rPr lang="en-US" sz="1400"/>
              <a:pPr/>
              <a:t>8/16/20</a:t>
            </a:fld>
            <a:endParaRPr lang="en-US" sz="1400"/>
          </a:p>
        </p:txBody>
      </p:sp>
      <p:sp>
        <p:nvSpPr>
          <p:cNvPr id="9221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>
              <a:defRPr sz="28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eaLnBrk="0" hangingPunct="0">
              <a:buFont typeface="Wingdings" charset="0"/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eaLnBrk="0" hangingPunct="0">
              <a:buFont typeface="Wingdings" charset="0"/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eaLnBrk="0" hangingPunct="0">
              <a:buFont typeface="Wingdings" charset="0"/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eaLnBrk="0" hangingPunct="0">
              <a:buFont typeface="Wingdings" charset="0"/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fld id="{C9522282-4207-5240-93AF-1B429317B748}" type="slidenum">
              <a:rPr lang="en-US" sz="1400"/>
              <a:pPr/>
              <a:t>4</a:t>
            </a:fld>
            <a:endParaRPr lang="en-US" sz="1400"/>
          </a:p>
        </p:txBody>
      </p:sp>
      <p:pic>
        <p:nvPicPr>
          <p:cNvPr id="9222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4000" y="609600"/>
            <a:ext cx="5384800" cy="2365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255551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ahoma" charset="0"/>
              </a:rPr>
              <a:t>Composite Elevated Tanks</a:t>
            </a:r>
            <a:br>
              <a:rPr lang="en-US">
                <a:latin typeface="Tahoma" charset="0"/>
              </a:rPr>
            </a:br>
            <a:endParaRPr lang="en-US">
              <a:latin typeface="Tahoma" charset="0"/>
            </a:endParaRPr>
          </a:p>
        </p:txBody>
      </p:sp>
      <p:pic>
        <p:nvPicPr>
          <p:cNvPr id="12291" name="Picture 5" descr="Concrete Elevated Tanks Collage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438400" y="1390510"/>
            <a:ext cx="7020859" cy="5206346"/>
          </a:xfrm>
          <a:noFill/>
        </p:spPr>
      </p:pic>
    </p:spTree>
    <p:extLst>
      <p:ext uri="{BB962C8B-B14F-4D97-AF65-F5344CB8AC3E}">
        <p14:creationId xmlns:p14="http://schemas.microsoft.com/office/powerpoint/2010/main" val="14556416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6"/>
          <p:cNvSpPr>
            <a:spLocks noGrp="1" noChangeArrowheads="1"/>
          </p:cNvSpPr>
          <p:nvPr>
            <p:ph type="title"/>
          </p:nvPr>
        </p:nvSpPr>
        <p:spPr>
          <a:xfrm>
            <a:off x="1524000" y="304800"/>
            <a:ext cx="10390717" cy="1462088"/>
          </a:xfrm>
        </p:spPr>
        <p:txBody>
          <a:bodyPr/>
          <a:lstStyle/>
          <a:p>
            <a:r>
              <a:rPr lang="en-US">
                <a:latin typeface="Tahoma" charset="0"/>
              </a:rPr>
              <a:t>Hydropillar</a:t>
            </a:r>
            <a:r>
              <a:rPr lang="en-US">
                <a:latin typeface="Tahoma" charset="0"/>
                <a:cs typeface="Arial" charset="0"/>
              </a:rPr>
              <a:t>™</a:t>
            </a:r>
            <a:br>
              <a:rPr lang="en-US">
                <a:latin typeface="Tahoma" charset="0"/>
                <a:cs typeface="Arial" charset="0"/>
              </a:rPr>
            </a:br>
            <a:endParaRPr lang="en-US">
              <a:latin typeface="Tahoma" charset="0"/>
              <a:cs typeface="Arial" charset="0"/>
            </a:endParaRPr>
          </a:p>
        </p:txBody>
      </p:sp>
      <p:pic>
        <p:nvPicPr>
          <p:cNvPr id="13315" name="Picture 5" descr="collg_wallace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802467" y="1295400"/>
            <a:ext cx="7137400" cy="5562600"/>
          </a:xfrm>
          <a:noFill/>
        </p:spPr>
      </p:pic>
    </p:spTree>
    <p:extLst>
      <p:ext uri="{BB962C8B-B14F-4D97-AF65-F5344CB8AC3E}">
        <p14:creationId xmlns:p14="http://schemas.microsoft.com/office/powerpoint/2010/main" val="39480488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ahoma" charset="0"/>
              </a:rPr>
              <a:t>Hydropillar</a:t>
            </a:r>
          </a:p>
        </p:txBody>
      </p:sp>
      <p:pic>
        <p:nvPicPr>
          <p:cNvPr id="14339" name="Picture 5" descr="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676401"/>
            <a:ext cx="3048000" cy="277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0" name="Picture 7" descr="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8534" y="1447800"/>
            <a:ext cx="2992967" cy="266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1" name="Picture 9" descr="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0400" y="2352675"/>
            <a:ext cx="3251200" cy="2152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935187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ahoma" charset="0"/>
              </a:rPr>
              <a:t>Water Spheroids</a:t>
            </a:r>
            <a:br>
              <a:rPr lang="en-US">
                <a:latin typeface="Tahoma" charset="0"/>
              </a:rPr>
            </a:br>
            <a:endParaRPr lang="en-US">
              <a:latin typeface="Tahoma" charset="0"/>
            </a:endParaRPr>
          </a:p>
        </p:txBody>
      </p:sp>
      <p:pic>
        <p:nvPicPr>
          <p:cNvPr id="15363" name="Picture 5" descr="Waterspheroid Collage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438400" y="1447801"/>
            <a:ext cx="7010400" cy="5199063"/>
          </a:xfrm>
          <a:noFill/>
        </p:spPr>
      </p:pic>
      <p:pic>
        <p:nvPicPr>
          <p:cNvPr id="15364" name="Picture 7" descr="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6000" y="3657600"/>
            <a:ext cx="3083984" cy="281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5" name="Picture 9" descr="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001" y="3505200"/>
            <a:ext cx="2766484" cy="297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915453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ahoma" charset="0"/>
              </a:rPr>
              <a:t>Standpipe Ground Level</a:t>
            </a:r>
          </a:p>
        </p:txBody>
      </p:sp>
      <p:pic>
        <p:nvPicPr>
          <p:cNvPr id="16387" name="Picture 5" descr="Standpipe Image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11200" y="1828800"/>
            <a:ext cx="3490384" cy="3633788"/>
          </a:xfrm>
          <a:noFill/>
        </p:spPr>
      </p:pic>
      <p:pic>
        <p:nvPicPr>
          <p:cNvPr id="16388" name="Picture 9" descr="Reservoirs Image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876800" y="2181225"/>
            <a:ext cx="6908800" cy="2894013"/>
          </a:xfrm>
          <a:noFill/>
        </p:spPr>
      </p:pic>
    </p:spTree>
    <p:extLst>
      <p:ext uri="{BB962C8B-B14F-4D97-AF65-F5344CB8AC3E}">
        <p14:creationId xmlns:p14="http://schemas.microsoft.com/office/powerpoint/2010/main" val="23671362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28593</TotalTime>
  <Words>284</Words>
  <Application>Microsoft Macintosh PowerPoint</Application>
  <PresentationFormat>Custom</PresentationFormat>
  <Paragraphs>68</Paragraphs>
  <Slides>14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Circuit</vt:lpstr>
      <vt:lpstr>CE 3372 Water Systems Design</vt:lpstr>
      <vt:lpstr>Storage</vt:lpstr>
      <vt:lpstr>Surface Reservoirs </vt:lpstr>
      <vt:lpstr>Standpipes</vt:lpstr>
      <vt:lpstr>Composite Elevated Tanks </vt:lpstr>
      <vt:lpstr>Hydropillar™ </vt:lpstr>
      <vt:lpstr>Hydropillar</vt:lpstr>
      <vt:lpstr>Water Spheroids </vt:lpstr>
      <vt:lpstr>Standpipe Ground Level</vt:lpstr>
      <vt:lpstr>Standpipes and Reservoirs</vt:lpstr>
      <vt:lpstr>Freshmix™ Standpipe Mixing</vt:lpstr>
      <vt:lpstr>Composite Elevated Tanks</vt:lpstr>
      <vt:lpstr>Typical installation</vt:lpstr>
      <vt:lpstr>Underground “tank”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Water Resources Management</dc:title>
  <dc:creator>Cleveland, Theodore</dc:creator>
  <cp:lastModifiedBy>theodore cleveland</cp:lastModifiedBy>
  <cp:revision>95</cp:revision>
  <dcterms:created xsi:type="dcterms:W3CDTF">2017-08-31T15:12:46Z</dcterms:created>
  <dcterms:modified xsi:type="dcterms:W3CDTF">2020-08-16T18:44:30Z</dcterms:modified>
</cp:coreProperties>
</file>